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735" r:id="rId3"/>
    <p:sldId id="754" r:id="rId4"/>
    <p:sldId id="755" r:id="rId5"/>
    <p:sldId id="758" r:id="rId6"/>
    <p:sldId id="776" r:id="rId7"/>
    <p:sldId id="761" r:id="rId8"/>
    <p:sldId id="777" r:id="rId9"/>
    <p:sldId id="778" r:id="rId10"/>
    <p:sldId id="779" r:id="rId11"/>
    <p:sldId id="780" r:id="rId12"/>
    <p:sldId id="781" r:id="rId13"/>
    <p:sldId id="784" r:id="rId14"/>
    <p:sldId id="785" r:id="rId15"/>
    <p:sldId id="786" r:id="rId16"/>
    <p:sldId id="787" r:id="rId17"/>
    <p:sldId id="783" r:id="rId18"/>
    <p:sldId id="752" r:id="rId19"/>
    <p:sldId id="788" r:id="rId2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27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0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13 </a:t>
            </a:r>
            <a:r>
              <a:rPr lang="en-US" altLang="en-US" sz="4000" dirty="0" smtClean="0"/>
              <a:t>– </a:t>
            </a:r>
            <a:r>
              <a:rPr lang="en-US" altLang="en-US" sz="4000" dirty="0" smtClean="0"/>
              <a:t>Midterm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 about Exam </a:t>
            </a:r>
            <a:r>
              <a:rPr lang="en-US" dirty="0" smtClean="0"/>
              <a:t>Format?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4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Content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 we’ve covered so far!</a:t>
            </a:r>
          </a:p>
          <a:p>
            <a:r>
              <a:rPr lang="en-US" dirty="0" smtClean="0"/>
              <a:t>You should be especially familiar with:</a:t>
            </a:r>
          </a:p>
          <a:p>
            <a:pPr lvl="1"/>
            <a:r>
              <a:rPr lang="en-US" dirty="0" smtClean="0"/>
              <a:t>Evaluating expressions</a:t>
            </a:r>
          </a:p>
          <a:p>
            <a:pPr lvl="1"/>
            <a:r>
              <a:rPr lang="en-US" dirty="0" smtClean="0"/>
              <a:t>Control structures</a:t>
            </a:r>
          </a:p>
          <a:p>
            <a:pPr lvl="2"/>
            <a:r>
              <a:rPr lang="en-US" dirty="0" smtClean="0"/>
              <a:t>For loops</a:t>
            </a:r>
          </a:p>
          <a:p>
            <a:pPr lvl="2"/>
            <a:r>
              <a:rPr lang="en-US" dirty="0" smtClean="0"/>
              <a:t>While loops (including </a:t>
            </a:r>
            <a:r>
              <a:rPr lang="en-US" dirty="0" smtClean="0"/>
              <a:t>sentinel </a:t>
            </a:r>
            <a:r>
              <a:rPr lang="en-US" dirty="0" smtClean="0"/>
              <a:t>loops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If/</a:t>
            </a:r>
            <a:r>
              <a:rPr lang="en-US" dirty="0" err="1" smtClean="0"/>
              <a:t>Elif</a:t>
            </a:r>
            <a:r>
              <a:rPr lang="en-US" dirty="0" smtClean="0"/>
              <a:t>/Else</a:t>
            </a:r>
          </a:p>
          <a:p>
            <a:pPr lvl="1"/>
            <a:r>
              <a:rPr lang="en-US" dirty="0" smtClean="0"/>
              <a:t>Decimal &lt;-&gt; Binary </a:t>
            </a:r>
            <a:r>
              <a:rPr lang="en-US" dirty="0" smtClean="0"/>
              <a:t>conversion</a:t>
            </a:r>
          </a:p>
          <a:p>
            <a:pPr lvl="1"/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2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</a:t>
            </a:r>
            <a:r>
              <a:rPr lang="en-US" dirty="0"/>
              <a:t>should be especially familiar with:</a:t>
            </a:r>
          </a:p>
          <a:p>
            <a:pPr lvl="1"/>
            <a:r>
              <a:rPr lang="en-US" dirty="0" smtClean="0"/>
              <a:t>Strings</a:t>
            </a:r>
          </a:p>
          <a:p>
            <a:pPr lvl="2"/>
            <a:r>
              <a:rPr lang="en-US" dirty="0" smtClean="0"/>
              <a:t>Indexing, slicing, concatenating</a:t>
            </a:r>
            <a:endParaRPr lang="en-US" dirty="0" smtClean="0"/>
          </a:p>
          <a:p>
            <a:pPr lvl="1"/>
            <a:r>
              <a:rPr lang="en-US" dirty="0" smtClean="0"/>
              <a:t>Lists</a:t>
            </a:r>
            <a:endParaRPr lang="en-US" dirty="0" smtClean="0"/>
          </a:p>
          <a:p>
            <a:pPr lvl="2"/>
            <a:r>
              <a:rPr lang="en-US" dirty="0" smtClean="0"/>
              <a:t>Indexing (including negative indexing)</a:t>
            </a:r>
          </a:p>
          <a:p>
            <a:pPr lvl="2"/>
            <a:r>
              <a:rPr lang="en-US" dirty="0" smtClean="0"/>
              <a:t>Appending</a:t>
            </a:r>
            <a:endParaRPr lang="en-US" dirty="0" smtClean="0"/>
          </a:p>
          <a:p>
            <a:pPr lvl="1"/>
            <a:r>
              <a:rPr lang="en-US" dirty="0" smtClean="0"/>
              <a:t>Functions</a:t>
            </a:r>
          </a:p>
          <a:p>
            <a:pPr lvl="2"/>
            <a:r>
              <a:rPr lang="en-US" dirty="0" smtClean="0"/>
              <a:t>Actual and formal parameters</a:t>
            </a:r>
          </a:p>
          <a:p>
            <a:pPr lvl="2"/>
            <a:r>
              <a:rPr lang="en-US" dirty="0" smtClean="0"/>
              <a:t>Defining and calling functions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560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 about Exam </a:t>
            </a:r>
            <a:r>
              <a:rPr lang="en-US" dirty="0" smtClean="0"/>
              <a:t>Content?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56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down your name and circle your section</a:t>
            </a:r>
          </a:p>
          <a:p>
            <a:pPr lvl="2"/>
            <a:endParaRPr lang="en-US" dirty="0"/>
          </a:p>
          <a:p>
            <a:r>
              <a:rPr lang="en-US" dirty="0" smtClean="0"/>
              <a:t>Flip through the exam and get a feel for the length of it and the types of questions</a:t>
            </a:r>
          </a:p>
          <a:p>
            <a:pPr lvl="1"/>
            <a:r>
              <a:rPr lang="en-US" sz="3200" dirty="0" smtClean="0"/>
              <a:t>The programming problems are the last </a:t>
            </a:r>
            <a:br>
              <a:rPr lang="en-US" sz="3200" dirty="0" smtClean="0"/>
            </a:br>
            <a:r>
              <a:rPr lang="en-US" sz="3200" dirty="0" smtClean="0"/>
              <a:t>questions on the exam – don’t leave </a:t>
            </a:r>
            <a:br>
              <a:rPr lang="en-US" sz="3200" dirty="0" smtClean="0"/>
            </a:br>
            <a:r>
              <a:rPr lang="en-US" sz="3200" dirty="0" smtClean="0"/>
              <a:t>them until the last minute!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0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14951" cy="4156799"/>
          </a:xfrm>
        </p:spPr>
        <p:txBody>
          <a:bodyPr/>
          <a:lstStyle/>
          <a:p>
            <a:r>
              <a:rPr lang="en-US" dirty="0" smtClean="0"/>
              <a:t>Most questions have partial credit</a:t>
            </a:r>
          </a:p>
          <a:p>
            <a:pPr lvl="1"/>
            <a:r>
              <a:rPr lang="en-US" sz="3200" dirty="0" smtClean="0"/>
              <a:t>You should at least </a:t>
            </a:r>
            <a:r>
              <a:rPr lang="en-US" sz="3200" u="sng" dirty="0" smtClean="0"/>
              <a:t>attempt</a:t>
            </a:r>
            <a:r>
              <a:rPr lang="en-US" sz="3200" dirty="0" smtClean="0"/>
              <a:t> every problem</a:t>
            </a:r>
            <a:endParaRPr lang="en-US" sz="3200" dirty="0"/>
          </a:p>
          <a:p>
            <a:pPr lvl="1"/>
            <a:r>
              <a:rPr lang="en-US" sz="3200" dirty="0" smtClean="0"/>
              <a:t>If you don’t know how to do one part of the problem, skip it and do the rest</a:t>
            </a:r>
          </a:p>
          <a:p>
            <a:pPr lvl="1"/>
            <a:r>
              <a:rPr lang="en-US" sz="3200" dirty="0" smtClean="0"/>
              <a:t>You can use comments instead of </a:t>
            </a:r>
            <a:r>
              <a:rPr lang="en-US" sz="3200" dirty="0" smtClean="0"/>
              <a:t>code</a:t>
            </a:r>
            <a:br>
              <a:rPr lang="en-US" sz="3200" dirty="0" smtClean="0"/>
            </a:br>
            <a:r>
              <a:rPr lang="en-US" sz="3200" dirty="0" smtClean="0"/>
              <a:t>(like </a:t>
            </a:r>
            <a:r>
              <a:rPr lang="en-US" sz="3200" dirty="0" smtClean="0"/>
              <a:t>“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get user input</a:t>
            </a:r>
            <a:r>
              <a:rPr lang="en-US" sz="3200" dirty="0" smtClean="0"/>
              <a:t>”)</a:t>
            </a:r>
            <a:br>
              <a:rPr lang="en-US" sz="3200" dirty="0" smtClean="0"/>
            </a:br>
            <a:r>
              <a:rPr lang="en-US" sz="3200" dirty="0" smtClean="0"/>
              <a:t>if </a:t>
            </a:r>
            <a:r>
              <a:rPr lang="en-US" sz="3200" dirty="0" smtClean="0"/>
              <a:t>you know </a:t>
            </a:r>
            <a:r>
              <a:rPr lang="en-US" sz="3200" u="sng" dirty="0" smtClean="0"/>
              <a:t>what</a:t>
            </a:r>
            <a:r>
              <a:rPr lang="en-US" sz="3200" dirty="0" smtClean="0"/>
              <a:t> you want a piece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of </a:t>
            </a:r>
            <a:r>
              <a:rPr lang="en-US" sz="3200" dirty="0" smtClean="0"/>
              <a:t>code to do but not </a:t>
            </a:r>
            <a:r>
              <a:rPr lang="en-US" sz="3200" u="sng" dirty="0" smtClean="0"/>
              <a:t>how</a:t>
            </a:r>
            <a:r>
              <a:rPr lang="en-US" sz="3200" dirty="0" smtClean="0"/>
              <a:t> to do it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94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you are done coding the programming problems, try “running” your program with some input and making sure it works the way you think it does</a:t>
            </a:r>
          </a:p>
          <a:p>
            <a:endParaRPr lang="en-US" dirty="0"/>
          </a:p>
          <a:p>
            <a:r>
              <a:rPr lang="en-US" dirty="0" smtClean="0"/>
              <a:t>If a problem is unclear or you think there is an error on the exam, raise your hand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24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Any Other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1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77073" cy="4156799"/>
          </a:xfrm>
        </p:spPr>
        <p:txBody>
          <a:bodyPr/>
          <a:lstStyle/>
          <a:p>
            <a:r>
              <a:rPr lang="en-US" dirty="0" smtClean="0"/>
              <a:t>Homework </a:t>
            </a:r>
            <a:r>
              <a:rPr lang="en-US" dirty="0" smtClean="0"/>
              <a:t>6 will be out Thursday night</a:t>
            </a:r>
            <a:endParaRPr lang="en-US" dirty="0" smtClean="0"/>
          </a:p>
          <a:p>
            <a:pPr lvl="1"/>
            <a:r>
              <a:rPr lang="en-US" dirty="0" smtClean="0"/>
              <a:t>Due by </a:t>
            </a:r>
            <a:r>
              <a:rPr lang="en-US" dirty="0" smtClean="0"/>
              <a:t>Wednesday (Oct 26th) </a:t>
            </a:r>
            <a:r>
              <a:rPr lang="en-US" dirty="0" smtClean="0"/>
              <a:t>at 8:59:59 PM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Lab 7 is online this week (due Thursday night)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Midterm is next time – </a:t>
            </a:r>
            <a:r>
              <a:rPr lang="en-US" dirty="0" smtClean="0"/>
              <a:t>October 19th and 20th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You </a:t>
            </a:r>
            <a:r>
              <a:rPr lang="en-US" b="1" u="sng" dirty="0" smtClean="0">
                <a:solidFill>
                  <a:srgbClr val="FF0000"/>
                </a:solidFill>
              </a:rPr>
              <a:t>must</a:t>
            </a:r>
            <a:r>
              <a:rPr lang="en-US" dirty="0" smtClean="0">
                <a:solidFill>
                  <a:srgbClr val="FF0000"/>
                </a:solidFill>
              </a:rPr>
              <a:t> bring your UMBC ID with you to the exam!  We won’t accept your test without it.</a:t>
            </a:r>
          </a:p>
          <a:p>
            <a:pPr lvl="1"/>
            <a:r>
              <a:rPr lang="en-US" dirty="0" smtClean="0"/>
              <a:t>You can do it!  We believe in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9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Worksheet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Answers will not be provided</a:t>
            </a:r>
          </a:p>
          <a:p>
            <a:endParaRPr lang="en-US" dirty="0"/>
          </a:p>
          <a:p>
            <a:r>
              <a:rPr lang="en-US" dirty="0" smtClean="0"/>
              <a:t>You’ll understand and retain the information better if you solve the problems yourself</a:t>
            </a:r>
          </a:p>
          <a:p>
            <a:endParaRPr lang="en-US" dirty="0"/>
          </a:p>
          <a:p>
            <a:r>
              <a:rPr lang="en-US" dirty="0" smtClean="0"/>
              <a:t>TAs are available in ITE 240 during their regular discussion hours this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37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midterm is closed everything:</a:t>
            </a:r>
          </a:p>
          <a:p>
            <a:pPr lvl="1"/>
            <a:r>
              <a:rPr lang="en-US" dirty="0" smtClean="0"/>
              <a:t>No books</a:t>
            </a:r>
          </a:p>
          <a:p>
            <a:pPr lvl="1"/>
            <a:r>
              <a:rPr lang="en-US" dirty="0" smtClean="0"/>
              <a:t>No notes</a:t>
            </a:r>
          </a:p>
          <a:p>
            <a:pPr lvl="1"/>
            <a:r>
              <a:rPr lang="en-US" dirty="0"/>
              <a:t>No cheat </a:t>
            </a:r>
            <a:r>
              <a:rPr lang="en-US" dirty="0" smtClean="0"/>
              <a:t>sheets</a:t>
            </a:r>
          </a:p>
          <a:p>
            <a:pPr lvl="1"/>
            <a:r>
              <a:rPr lang="en-US" dirty="0" smtClean="0"/>
              <a:t>No laptops</a:t>
            </a:r>
          </a:p>
          <a:p>
            <a:pPr lvl="1"/>
            <a:r>
              <a:rPr lang="en-US" dirty="0" smtClean="0"/>
              <a:t>No calculators</a:t>
            </a:r>
          </a:p>
          <a:p>
            <a:pPr lvl="1"/>
            <a:r>
              <a:rPr lang="en-US" dirty="0" smtClean="0"/>
              <a:t>No phones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34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 your </a:t>
            </a:r>
            <a:r>
              <a:rPr lang="en-US" dirty="0" err="1" smtClean="0"/>
              <a:t>bookbag</a:t>
            </a:r>
            <a:r>
              <a:rPr lang="en-US" dirty="0" smtClean="0"/>
              <a:t> under your desk/chair</a:t>
            </a:r>
          </a:p>
          <a:p>
            <a:pPr lvl="1"/>
            <a:r>
              <a:rPr lang="en-US" dirty="0" smtClean="0"/>
              <a:t>NOT on the seat next to you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You may have on your desk:</a:t>
            </a:r>
          </a:p>
          <a:p>
            <a:pPr lvl="1"/>
            <a:r>
              <a:rPr lang="en-US" dirty="0" smtClean="0"/>
              <a:t>Pencils</a:t>
            </a:r>
            <a:r>
              <a:rPr lang="en-US" dirty="0" smtClean="0"/>
              <a:t>, erasers</a:t>
            </a:r>
          </a:p>
          <a:p>
            <a:pPr lvl="1"/>
            <a:r>
              <a:rPr lang="en-US" dirty="0" smtClean="0"/>
              <a:t>Water bottle</a:t>
            </a:r>
          </a:p>
          <a:p>
            <a:pPr lvl="1"/>
            <a:r>
              <a:rPr lang="en-US" b="1" u="sng" dirty="0"/>
              <a:t>UMBC </a:t>
            </a:r>
            <a:r>
              <a:rPr lang="en-US" b="1" u="sng" dirty="0" smtClean="0"/>
              <a:t>ID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You </a:t>
            </a:r>
            <a:r>
              <a:rPr lang="en-US" b="1" u="sng" dirty="0">
                <a:solidFill>
                  <a:srgbClr val="FF0000"/>
                </a:solidFill>
              </a:rPr>
              <a:t>must</a:t>
            </a:r>
            <a:r>
              <a:rPr lang="en-US" dirty="0">
                <a:solidFill>
                  <a:srgbClr val="FF0000"/>
                </a:solidFill>
              </a:rPr>
              <a:t> bring your UMBC ID with you to the exam!  We won’t accept your test without it.</a:t>
            </a:r>
          </a:p>
          <a:p>
            <a:pPr lvl="2"/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38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DO NOT CHEAT!!!</a:t>
            </a:r>
          </a:p>
          <a:p>
            <a:pPr lvl="3"/>
            <a:endParaRPr lang="en-US" dirty="0"/>
          </a:p>
          <a:p>
            <a:r>
              <a:rPr lang="en-US" dirty="0" smtClean="0"/>
              <a:t>Cheating will be dealt with severely and immediately</a:t>
            </a:r>
          </a:p>
          <a:p>
            <a:pPr lvl="1"/>
            <a:r>
              <a:rPr lang="en-US" dirty="0" smtClean="0"/>
              <a:t>If a TA or instructor sees you looking at another student’s paper </a:t>
            </a:r>
            <a:r>
              <a:rPr lang="en-US" dirty="0" smtClean="0"/>
              <a:t>they may take </a:t>
            </a:r>
            <a:r>
              <a:rPr lang="en-US" dirty="0" smtClean="0"/>
              <a:t>your test from you</a:t>
            </a:r>
          </a:p>
          <a:p>
            <a:r>
              <a:rPr lang="en-US" dirty="0" smtClean="0"/>
              <a:t>Your TA or instructor may ask you to move at any time during the </a:t>
            </a:r>
            <a:r>
              <a:rPr lang="en-US" dirty="0" smtClean="0"/>
              <a:t>test</a:t>
            </a:r>
          </a:p>
          <a:p>
            <a:pPr lvl="1"/>
            <a:r>
              <a:rPr lang="en-US" dirty="0" smtClean="0"/>
              <a:t>This doesn’t mean we think you’re cheating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245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Seating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Space allowing, you will sit every other seat, so that you are not next to another student</a:t>
            </a:r>
          </a:p>
          <a:p>
            <a:pPr lvl="3"/>
            <a:endParaRPr lang="en-US" dirty="0"/>
          </a:p>
          <a:p>
            <a:r>
              <a:rPr lang="en-US" dirty="0" smtClean="0"/>
              <a:t>Your instructor may have specific instructions for their lecture hall seating arrangements</a:t>
            </a:r>
          </a:p>
          <a:p>
            <a:pPr lvl="3"/>
            <a:endParaRPr lang="en-US" dirty="0"/>
          </a:p>
          <a:p>
            <a:r>
              <a:rPr lang="en-US" dirty="0" smtClean="0"/>
              <a:t>Make sure you know how to get to your exam room location – arrive early if possible!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60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 about Exam Rules?</a:t>
            </a:r>
          </a:p>
        </p:txBody>
      </p:sp>
    </p:spTree>
    <p:extLst>
      <p:ext uri="{BB962C8B-B14F-4D97-AF65-F5344CB8AC3E}">
        <p14:creationId xmlns:p14="http://schemas.microsoft.com/office/powerpoint/2010/main" val="209238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35971" cy="4156799"/>
          </a:xfrm>
        </p:spPr>
        <p:txBody>
          <a:bodyPr/>
          <a:lstStyle/>
          <a:p>
            <a:r>
              <a:rPr lang="en-US" dirty="0"/>
              <a:t>Very similar to the in-class worksheet</a:t>
            </a:r>
          </a:p>
          <a:p>
            <a:pPr lvl="1"/>
            <a:r>
              <a:rPr lang="en-US" dirty="0"/>
              <a:t>Questions are less “tricky” than the worksheet, but the types of questions </a:t>
            </a:r>
            <a:r>
              <a:rPr lang="en-US" dirty="0" smtClean="0"/>
              <a:t>are </a:t>
            </a:r>
            <a:r>
              <a:rPr lang="en-US" dirty="0"/>
              <a:t>generally the same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Going </a:t>
            </a:r>
            <a:r>
              <a:rPr lang="en-US" dirty="0"/>
              <a:t>over the </a:t>
            </a:r>
            <a:r>
              <a:rPr lang="en-US" dirty="0" smtClean="0"/>
              <a:t>slides and </a:t>
            </a:r>
            <a:r>
              <a:rPr lang="en-US" dirty="0"/>
              <a:t>making sure you are comfortable with the material would be a good idea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Try </a:t>
            </a:r>
            <a:r>
              <a:rPr lang="en-US" dirty="0" smtClean="0"/>
              <a:t>some of the exercises and practice examples available in the slides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39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Choice</a:t>
            </a:r>
          </a:p>
          <a:p>
            <a:r>
              <a:rPr lang="en-US" dirty="0" smtClean="0"/>
              <a:t>True/False</a:t>
            </a:r>
            <a:endParaRPr lang="en-US" dirty="0"/>
          </a:p>
          <a:p>
            <a:r>
              <a:rPr lang="en-US" dirty="0"/>
              <a:t>Code evaluation</a:t>
            </a:r>
          </a:p>
          <a:p>
            <a:pPr lvl="1"/>
            <a:r>
              <a:rPr lang="en-US" dirty="0"/>
              <a:t>Given code, what does it do?</a:t>
            </a:r>
          </a:p>
          <a:p>
            <a:r>
              <a:rPr lang="en-US" dirty="0"/>
              <a:t>Debugging</a:t>
            </a:r>
          </a:p>
          <a:p>
            <a:pPr lvl="1"/>
            <a:r>
              <a:rPr lang="en-US" dirty="0"/>
              <a:t>Find and fix </a:t>
            </a:r>
            <a:r>
              <a:rPr lang="en-US" dirty="0" smtClean="0"/>
              <a:t>errors</a:t>
            </a:r>
          </a:p>
          <a:p>
            <a:r>
              <a:rPr lang="en-US" dirty="0"/>
              <a:t>Fill in the blank</a:t>
            </a:r>
          </a:p>
          <a:p>
            <a:pPr lvl="1"/>
            <a:r>
              <a:rPr lang="en-US" dirty="0"/>
              <a:t>Complete a piece of partially-written code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29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</a:t>
            </a:r>
            <a:r>
              <a:rPr lang="en-US" dirty="0"/>
              <a:t>problems</a:t>
            </a:r>
          </a:p>
          <a:p>
            <a:pPr lvl="1"/>
            <a:r>
              <a:rPr lang="en-US" sz="3200" dirty="0"/>
              <a:t>Given a problem, write the code to solve it</a:t>
            </a:r>
          </a:p>
          <a:p>
            <a:pPr lvl="4"/>
            <a:endParaRPr lang="en-US" dirty="0"/>
          </a:p>
          <a:p>
            <a:r>
              <a:rPr lang="en-US" dirty="0"/>
              <a:t>Tips:</a:t>
            </a:r>
          </a:p>
          <a:p>
            <a:pPr lvl="1"/>
            <a:r>
              <a:rPr lang="en-US" sz="3200" dirty="0"/>
              <a:t>Don’t jump straight into coding</a:t>
            </a:r>
          </a:p>
          <a:p>
            <a:pPr lvl="1"/>
            <a:r>
              <a:rPr lang="en-US" sz="3200" dirty="0"/>
              <a:t>Read the question carefully</a:t>
            </a:r>
          </a:p>
          <a:p>
            <a:pPr lvl="1"/>
            <a:r>
              <a:rPr lang="en-US" sz="3200" dirty="0"/>
              <a:t>Plan out what your code needs to do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85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14454</TotalTime>
  <Words>626</Words>
  <Application>Microsoft Office PowerPoint</Application>
  <PresentationFormat>On-screen Show (4:3)</PresentationFormat>
  <Paragraphs>126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ＭＳ Ｐゴシック</vt:lpstr>
      <vt:lpstr>Arial</vt:lpstr>
      <vt:lpstr>Calibri</vt:lpstr>
      <vt:lpstr>Courier New</vt:lpstr>
      <vt:lpstr>Office Theme</vt:lpstr>
      <vt:lpstr>CMSC201  Computer Science I for Majors  Lecture 13 – Midterm Review</vt:lpstr>
      <vt:lpstr>Exam Rules</vt:lpstr>
      <vt:lpstr>Exam Rules</vt:lpstr>
      <vt:lpstr>Exam Rules</vt:lpstr>
      <vt:lpstr>Exam Seating</vt:lpstr>
      <vt:lpstr>Questions about Exam Rules?</vt:lpstr>
      <vt:lpstr>Exam Format</vt:lpstr>
      <vt:lpstr>Exam Format</vt:lpstr>
      <vt:lpstr>Exam Format</vt:lpstr>
      <vt:lpstr>Questions about Exam Format?</vt:lpstr>
      <vt:lpstr>Exam Content </vt:lpstr>
      <vt:lpstr>Exam Content</vt:lpstr>
      <vt:lpstr>Questions about Exam Content?</vt:lpstr>
      <vt:lpstr>Exam Advice</vt:lpstr>
      <vt:lpstr>Exam Advice</vt:lpstr>
      <vt:lpstr>Exam Advice</vt:lpstr>
      <vt:lpstr>Any Other Questions?</vt:lpstr>
      <vt:lpstr>Announcements</vt:lpstr>
      <vt:lpstr>Review Worksheet Answers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224</cp:revision>
  <dcterms:created xsi:type="dcterms:W3CDTF">2014-05-05T14:25:42Z</dcterms:created>
  <dcterms:modified xsi:type="dcterms:W3CDTF">2016-10-18T02:24:24Z</dcterms:modified>
</cp:coreProperties>
</file>